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6858000" cy="9906000" type="A4"/>
  <p:notesSz cx="6858000" cy="994568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DE7FA"/>
    <a:srgbClr val="FDD3F8"/>
    <a:srgbClr val="FEFAFC"/>
    <a:srgbClr val="FEFAFE"/>
    <a:srgbClr val="FFFBF8"/>
    <a:srgbClr val="FFFF99"/>
    <a:srgbClr val="FDF5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9810" autoAdjust="0"/>
  </p:normalViewPr>
  <p:slideViewPr>
    <p:cSldViewPr snapToGrid="0" snapToObjects="1">
      <p:cViewPr varScale="1">
        <p:scale>
          <a:sx n="81" d="100"/>
          <a:sy n="81" d="100"/>
        </p:scale>
        <p:origin x="2088" y="13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D634D-8BAD-E44B-BEC4-311C3B863122}" type="datetimeFigureOut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38363" y="746125"/>
            <a:ext cx="258127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BCF51-C331-144B-BD4B-70C39BDF9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282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BCF51-C331-144B-BD4B-70C39BDF9DD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529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98CE-5D5C-3247-B3AA-FB843C8A7521}" type="datetimeFigureOut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F4038-1B68-FE42-BBB0-2ACBEEBF63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027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98CE-5D5C-3247-B3AA-FB843C8A7521}" type="datetimeFigureOut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F4038-1B68-FE42-BBB0-2ACBEEBF63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431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98CE-5D5C-3247-B3AA-FB843C8A7521}" type="datetimeFigureOut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F4038-1B68-FE42-BBB0-2ACBEEBF63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468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98CE-5D5C-3247-B3AA-FB843C8A7521}" type="datetimeFigureOut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F4038-1B68-FE42-BBB0-2ACBEEBF63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96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98CE-5D5C-3247-B3AA-FB843C8A7521}" type="datetimeFigureOut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F4038-1B68-FE42-BBB0-2ACBEEBF63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29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98CE-5D5C-3247-B3AA-FB843C8A7521}" type="datetimeFigureOut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F4038-1B68-FE42-BBB0-2ACBEEBF63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323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98CE-5D5C-3247-B3AA-FB843C8A7521}" type="datetimeFigureOut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F4038-1B68-FE42-BBB0-2ACBEEBF63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73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98CE-5D5C-3247-B3AA-FB843C8A7521}" type="datetimeFigureOut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F4038-1B68-FE42-BBB0-2ACBEEBF63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756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98CE-5D5C-3247-B3AA-FB843C8A7521}" type="datetimeFigureOut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F4038-1B68-FE42-BBB0-2ACBEEBF63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27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98CE-5D5C-3247-B3AA-FB843C8A7521}" type="datetimeFigureOut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F4038-1B68-FE42-BBB0-2ACBEEBF63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612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98CE-5D5C-3247-B3AA-FB843C8A7521}" type="datetimeFigureOut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F4038-1B68-FE42-BBB0-2ACBEEBF63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87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A98CE-5D5C-3247-B3AA-FB843C8A7521}" type="datetimeFigureOut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F4038-1B68-FE42-BBB0-2ACBEEBF63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090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サブタイトル 2"/>
          <p:cNvSpPr txBox="1">
            <a:spLocks/>
          </p:cNvSpPr>
          <p:nvPr/>
        </p:nvSpPr>
        <p:spPr>
          <a:xfrm>
            <a:off x="1" y="8211127"/>
            <a:ext cx="6858001" cy="1173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400"/>
              </a:lnSpc>
            </a:pPr>
            <a:endParaRPr lang="ja-JP" altLang="en-US" sz="20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678177" y="3991607"/>
            <a:ext cx="5829373" cy="16851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日時：</a:t>
            </a:r>
            <a:r>
              <a:rPr lang="en-US" altLang="ja-JP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2019</a:t>
            </a:r>
            <a:r>
              <a:rPr lang="ja-JP" altLang="en-US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</a:t>
            </a:r>
            <a:r>
              <a:rPr lang="en-US" altLang="ja-JP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7</a:t>
            </a:r>
            <a:r>
              <a:rPr lang="ja-JP" altLang="en-US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en-US" altLang="ja-JP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13</a:t>
            </a:r>
            <a:r>
              <a:rPr lang="ja-JP" altLang="en-US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r>
              <a:rPr lang="ja-JP" altLang="en-US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（土）</a:t>
            </a:r>
            <a:endParaRPr lang="en-US" altLang="ja-JP" sz="36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１０時</a:t>
            </a:r>
            <a:r>
              <a:rPr lang="en-US" altLang="ja-JP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〜</a:t>
            </a:r>
            <a:r>
              <a:rPr lang="ja-JP" altLang="en-US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</a:t>
            </a:r>
            <a:r>
              <a:rPr lang="en-US" altLang="ja-JP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</a:t>
            </a:r>
            <a:r>
              <a:rPr lang="ja-JP" altLang="en-US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</a:t>
            </a:r>
            <a:r>
              <a:rPr lang="en-US" altLang="ja-JP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30</a:t>
            </a:r>
            <a:r>
              <a:rPr lang="ja-JP" altLang="en-US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分</a:t>
            </a:r>
            <a:endParaRPr lang="en-US" altLang="ja-JP" sz="36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場所：６階学生ホール</a:t>
            </a:r>
            <a:endParaRPr lang="en-US" altLang="ja-JP" sz="36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9" name="サブタイトル 2"/>
          <p:cNvSpPr txBox="1">
            <a:spLocks/>
          </p:cNvSpPr>
          <p:nvPr/>
        </p:nvSpPr>
        <p:spPr>
          <a:xfrm>
            <a:off x="4045094" y="5902548"/>
            <a:ext cx="2447511" cy="833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費用：</a:t>
            </a:r>
            <a:r>
              <a:rPr lang="ja-JP" altLang="en-US" sz="44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無料</a:t>
            </a:r>
            <a:endParaRPr lang="en-US" altLang="ja-JP" sz="4400" b="1" dirty="0" smtClean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0" name="サブタイトル 2"/>
          <p:cNvSpPr txBox="1">
            <a:spLocks/>
          </p:cNvSpPr>
          <p:nvPr/>
        </p:nvSpPr>
        <p:spPr>
          <a:xfrm>
            <a:off x="335134" y="4613710"/>
            <a:ext cx="6412946" cy="1364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800" dirty="0" smtClean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AutoShape 15" descr="桜の小枝フレーム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AutoShape 17" descr="桜の小枝フレーム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9384145"/>
            <a:ext cx="6858000" cy="5218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主催：第６期有志の会</a:t>
            </a:r>
            <a:endParaRPr kumimoji="1" lang="ja-JP" altLang="en-US" sz="2400" dirty="0">
              <a:solidFill>
                <a:schemeClr val="tx2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3" name="サブタイトル 2"/>
          <p:cNvSpPr txBox="1">
            <a:spLocks/>
          </p:cNvSpPr>
          <p:nvPr/>
        </p:nvSpPr>
        <p:spPr>
          <a:xfrm>
            <a:off x="1" y="-20821"/>
            <a:ext cx="6858000" cy="3335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休日をほっとする時間に、ランチタイムを有意義に</a:t>
            </a:r>
            <a:endParaRPr lang="en-US" altLang="ja-JP" sz="1800" b="1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460376" y="3661467"/>
            <a:ext cx="6144936" cy="2606932"/>
          </a:xfrm>
          <a:prstGeom prst="ellipse">
            <a:avLst/>
          </a:prstGeom>
          <a:noFill/>
          <a:ln w="12700" cmpd="thickThin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形吹き出し 6"/>
          <p:cNvSpPr/>
          <p:nvPr/>
        </p:nvSpPr>
        <p:spPr>
          <a:xfrm>
            <a:off x="3213176" y="598670"/>
            <a:ext cx="3515096" cy="1472243"/>
          </a:xfrm>
          <a:prstGeom prst="wedgeEllipseCallout">
            <a:avLst>
              <a:gd name="adj1" fmla="val -25901"/>
              <a:gd name="adj2" fmla="val 79439"/>
            </a:avLst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182841" y="942858"/>
            <a:ext cx="3656396" cy="783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6200"/>
              </a:lnSpc>
            </a:pPr>
            <a:r>
              <a:rPr lang="ja-JP" altLang="en-US" sz="44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ようこそ！</a:t>
            </a:r>
            <a:endParaRPr lang="en-US" altLang="ja-JP" sz="4400" b="1" i="1" dirty="0">
              <a:ln w="9525">
                <a:solidFill>
                  <a:prstClr val="white"/>
                </a:solidFill>
                <a:prstDash val="solid"/>
              </a:ln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462595"/>
            <a:ext cx="3027266" cy="2601919"/>
          </a:xfrm>
          <a:prstGeom prst="rect">
            <a:avLst/>
          </a:prstGeom>
        </p:spPr>
      </p:pic>
      <p:sp>
        <p:nvSpPr>
          <p:cNvPr id="26" name="タイトル 1"/>
          <p:cNvSpPr txBox="1">
            <a:spLocks/>
          </p:cNvSpPr>
          <p:nvPr/>
        </p:nvSpPr>
        <p:spPr>
          <a:xfrm>
            <a:off x="676761" y="2397335"/>
            <a:ext cx="5928550" cy="16775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6200"/>
              </a:lnSpc>
            </a:pPr>
            <a:r>
              <a:rPr lang="ja-JP" altLang="en-US" sz="6000" b="1" u="sng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社会</a:t>
            </a:r>
            <a:r>
              <a:rPr lang="ja-JP" altLang="en-US" sz="6000" b="1" u="sng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福祉士カ</a:t>
            </a:r>
            <a:r>
              <a:rPr lang="ja-JP" altLang="en-US" sz="5400" b="1" u="sng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フェ</a:t>
            </a:r>
            <a:endParaRPr lang="ja-JP" altLang="en-US" sz="5400" b="1" u="sng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335134" y="6441727"/>
            <a:ext cx="3894343" cy="2837721"/>
          </a:xfrm>
          <a:prstGeom prst="round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068" y="7105874"/>
            <a:ext cx="2488012" cy="2104943"/>
          </a:xfrm>
          <a:prstGeom prst="rect">
            <a:avLst/>
          </a:prstGeom>
        </p:spPr>
      </p:pic>
      <p:sp>
        <p:nvSpPr>
          <p:cNvPr id="31" name="テキスト ボックス 30"/>
          <p:cNvSpPr txBox="1"/>
          <p:nvPr/>
        </p:nvSpPr>
        <p:spPr>
          <a:xfrm>
            <a:off x="335134" y="7621384"/>
            <a:ext cx="401123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社会</a:t>
            </a:r>
            <a:r>
              <a:rPr kumimoji="0"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福祉士として疑問・質問</a:t>
            </a:r>
            <a:r>
              <a:rPr kumimoji="0"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、みんな</a:t>
            </a:r>
            <a:r>
              <a:rPr kumimoji="0"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に聞いて</a:t>
            </a:r>
            <a:r>
              <a:rPr kumimoji="0"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みたい、</a:t>
            </a:r>
            <a:r>
              <a:rPr kumimoji="0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事例に</a:t>
            </a:r>
            <a:r>
              <a:rPr kumimoji="0"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意見</a:t>
            </a:r>
            <a:r>
              <a:rPr kumimoji="0"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0"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もらいたい</a:t>
            </a:r>
            <a:r>
              <a:rPr kumimoji="0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・・・</a:t>
            </a:r>
            <a:r>
              <a:rPr kumimoji="0"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kumimoji="0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なん</a:t>
            </a:r>
            <a:r>
              <a:rPr kumimoji="0"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でも話してみませんか。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お一人様1テーマで</a:t>
            </a:r>
            <a:r>
              <a:rPr kumimoji="0"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受</a:t>
            </a:r>
            <a:r>
              <a:rPr kumimoji="0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け</a:t>
            </a:r>
            <a:r>
              <a:rPr kumimoji="0"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付</a:t>
            </a:r>
            <a:r>
              <a:rPr kumimoji="0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け</a:t>
            </a:r>
            <a:r>
              <a:rPr kumimoji="0"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ます</a:t>
            </a:r>
            <a:r>
              <a:rPr kumimoji="0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0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集まったみんなで話し合いましょう！</a:t>
            </a:r>
            <a:endParaRPr kumimoji="0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気軽</a:t>
            </a:r>
            <a:r>
              <a:rPr kumimoji="0"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にご参加ください！</a:t>
            </a:r>
          </a:p>
          <a:p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1526" y="6555647"/>
            <a:ext cx="44815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2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2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lang="ja-JP" altLang="en-US" sz="2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2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2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2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</a:p>
          <a:p>
            <a:pPr algn="ctr"/>
            <a:r>
              <a:rPr lang="en-US" altLang="ja-JP" sz="2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0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テーマトーク </a:t>
            </a:r>
            <a:r>
              <a:rPr lang="en-US" altLang="ja-JP" sz="2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algn="ctr"/>
            <a:r>
              <a:rPr lang="ja-JP" altLang="en-US" sz="2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「社会福祉士</a:t>
            </a:r>
            <a:r>
              <a:rPr lang="ja-JP" altLang="en-US" sz="20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 </a:t>
            </a:r>
            <a:r>
              <a:rPr lang="ja-JP" altLang="en-US" sz="2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ここが</a:t>
            </a:r>
            <a:r>
              <a:rPr lang="ja-JP" altLang="en-US" sz="20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聞きたい！」</a:t>
            </a:r>
            <a:endParaRPr kumimoji="1" lang="ja-JP" altLang="en-US" sz="20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360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 bwMode="auto">
          <a:xfrm rot="18132783">
            <a:off x="1554748" y="620095"/>
            <a:ext cx="3543323" cy="3693764"/>
          </a:xfrm>
          <a:prstGeom prst="rect">
            <a:avLst/>
          </a:prstGeom>
          <a:noFill/>
        </p:spPr>
        <p:txBody>
          <a:bodyPr spcFirstLastPara="1" numCol="1">
            <a:prstTxWarp prst="textCircle">
              <a:avLst>
                <a:gd name="adj" fmla="val 10937931"/>
              </a:avLst>
            </a:prstTxWarp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88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  <a:latin typeface="Cooper Black" panose="0208090404030B0204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Social Worker</a:t>
            </a:r>
            <a:r>
              <a:rPr lang="ja-JP" alt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oper Black" panose="0208090404030B0204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　　　　　　</a:t>
            </a:r>
            <a:endParaRPr lang="ja-JP" alt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oper Black" panose="0208090404030B020404" pitchFamily="18" charset="0"/>
              <a:ea typeface="HG創英角ｺﾞｼｯｸUB" panose="020B0909000000000000" pitchFamily="49" charset="-128"/>
              <a:cs typeface="Arial" panose="020B0604020202020204" pitchFamily="34" charset="0"/>
            </a:endParaRPr>
          </a:p>
        </p:txBody>
      </p:sp>
      <p:grpSp>
        <p:nvGrpSpPr>
          <p:cNvPr id="3" name="グループ化 2"/>
          <p:cNvGrpSpPr>
            <a:grpSpLocks/>
          </p:cNvGrpSpPr>
          <p:nvPr/>
        </p:nvGrpSpPr>
        <p:grpSpPr bwMode="auto">
          <a:xfrm>
            <a:off x="2105819" y="1301350"/>
            <a:ext cx="2441180" cy="2161310"/>
            <a:chOff x="3029924" y="2300499"/>
            <a:chExt cx="1462313" cy="1220763"/>
          </a:xfrm>
        </p:grpSpPr>
        <p:sp>
          <p:nvSpPr>
            <p:cNvPr id="5" name="ハート 4"/>
            <p:cNvSpPr/>
            <p:nvPr/>
          </p:nvSpPr>
          <p:spPr bwMode="auto">
            <a:xfrm>
              <a:off x="3431991" y="2300499"/>
              <a:ext cx="693979" cy="522805"/>
            </a:xfrm>
            <a:prstGeom prst="hear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6" name="ハート 5"/>
            <p:cNvSpPr/>
            <p:nvPr/>
          </p:nvSpPr>
          <p:spPr bwMode="auto">
            <a:xfrm rot="5400000">
              <a:off x="3885821" y="2670694"/>
              <a:ext cx="627631" cy="585201"/>
            </a:xfrm>
            <a:prstGeom prst="hear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" name="ハート 6"/>
            <p:cNvSpPr/>
            <p:nvPr/>
          </p:nvSpPr>
          <p:spPr bwMode="auto">
            <a:xfrm rot="16200000" flipH="1">
              <a:off x="2990120" y="2654783"/>
              <a:ext cx="627631" cy="548023"/>
            </a:xfrm>
            <a:prstGeom prst="hear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8" name="ハート 7"/>
            <p:cNvSpPr/>
            <p:nvPr/>
          </p:nvSpPr>
          <p:spPr bwMode="auto">
            <a:xfrm rot="10800000" flipH="1">
              <a:off x="3394813" y="2998457"/>
              <a:ext cx="695356" cy="522805"/>
            </a:xfrm>
            <a:prstGeom prst="hear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4" name="正方形/長方形 3"/>
          <p:cNvSpPr/>
          <p:nvPr/>
        </p:nvSpPr>
        <p:spPr bwMode="auto">
          <a:xfrm rot="714283">
            <a:off x="2388932" y="2122428"/>
            <a:ext cx="2149930" cy="2027143"/>
          </a:xfrm>
          <a:prstGeom prst="rect">
            <a:avLst/>
          </a:prstGeom>
          <a:noFill/>
          <a:ln>
            <a:noFill/>
          </a:ln>
        </p:spPr>
        <p:txBody>
          <a:bodyPr spcFirstLastPara="1" numCol="1">
            <a:prstTxWarp prst="textArchDown">
              <a:avLst/>
            </a:prstTxWarp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abriola" panose="04040605051002020D02" pitchFamily="82" charset="0"/>
                <a:cs typeface="Browallia New" panose="020B0604020202020204" pitchFamily="34" charset="-34"/>
              </a:rPr>
              <a:t>                     </a:t>
            </a:r>
            <a:r>
              <a:rPr lang="en-US" altLang="ja-JP" sz="9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abriola" panose="04040605051002020D02" pitchFamily="82" charset="0"/>
                <a:ea typeface="HGP教科書体" panose="02020600000000000000" pitchFamily="18" charset="-128"/>
                <a:cs typeface="Browallia New" panose="020B0604020202020204" pitchFamily="34" charset="-34"/>
              </a:rPr>
              <a:t>Café</a:t>
            </a:r>
            <a:r>
              <a:rPr lang="en-US" altLang="ja-JP" sz="4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abriola" panose="04040605051002020D02" pitchFamily="82" charset="0"/>
                <a:ea typeface="HGP教科書体" panose="02020600000000000000" pitchFamily="18" charset="-128"/>
                <a:cs typeface="Browallia New" panose="020B0604020202020204" pitchFamily="34" charset="-34"/>
              </a:rPr>
              <a:t>  </a:t>
            </a:r>
            <a:r>
              <a:rPr lang="en-US" altLang="ja-JP" sz="2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abriola" panose="04040605051002020D02" pitchFamily="82" charset="0"/>
                <a:cs typeface="Browallia New" panose="020B0604020202020204" pitchFamily="34" charset="-34"/>
              </a:rPr>
              <a:t>              </a:t>
            </a:r>
            <a:endParaRPr lang="ja-JP" altLang="en-US" sz="2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latin typeface="Gabriola" panose="04040605051002020D02" pitchFamily="82" charset="0"/>
              <a:cs typeface="Browallia New" panose="020B0604020202020204" pitchFamily="34" charset="-34"/>
            </a:endParaRPr>
          </a:p>
        </p:txBody>
      </p:sp>
      <p:sp>
        <p:nvSpPr>
          <p:cNvPr id="16" name="サブタイトル 2"/>
          <p:cNvSpPr txBox="1">
            <a:spLocks/>
          </p:cNvSpPr>
          <p:nvPr/>
        </p:nvSpPr>
        <p:spPr>
          <a:xfrm>
            <a:off x="421845" y="8437110"/>
            <a:ext cx="3176517" cy="823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00"/>
              </a:lnSpc>
            </a:pPr>
            <a:endParaRPr lang="ja-JP" altLang="en-US" b="1" dirty="0">
              <a:solidFill>
                <a:schemeClr val="accent1">
                  <a:lumMod val="50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0" y="9384145"/>
            <a:ext cx="6858000" cy="5218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主催：第６期有志の会</a:t>
            </a:r>
            <a:endParaRPr kumimoji="1" lang="ja-JP" altLang="en-US" sz="2400" dirty="0">
              <a:solidFill>
                <a:schemeClr val="tx2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39456" y="5432384"/>
            <a:ext cx="672752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50265"/>
            <a:r>
              <a:rPr lang="en-US" altLang="ja-JP" sz="60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7</a:t>
            </a:r>
            <a:r>
              <a:rPr lang="ja-JP" altLang="en-US" sz="60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en-US" altLang="ja-JP" sz="60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13</a:t>
            </a:r>
            <a:r>
              <a:rPr lang="ja-JP" altLang="en-US" sz="60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日（</a:t>
            </a:r>
            <a:r>
              <a:rPr lang="en-US" altLang="ja-JP" sz="60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Sat</a:t>
            </a:r>
            <a:r>
              <a:rPr lang="ja-JP" altLang="en-US" sz="60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）</a:t>
            </a:r>
            <a:endParaRPr lang="en-US" altLang="ja-JP" sz="6000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defTabSz="750265"/>
            <a:r>
              <a:rPr lang="ja-JP" altLang="en-US" sz="60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１０時</a:t>
            </a:r>
            <a:r>
              <a:rPr lang="en-US" altLang="ja-JP" sz="60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〜</a:t>
            </a:r>
            <a:r>
              <a:rPr lang="ja-JP" altLang="en-US" sz="60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</a:t>
            </a:r>
            <a:r>
              <a:rPr lang="en-US" altLang="ja-JP" sz="60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</a:t>
            </a:r>
            <a:r>
              <a:rPr lang="ja-JP" altLang="en-US" sz="60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</a:t>
            </a:r>
            <a:r>
              <a:rPr lang="en-US" altLang="ja-JP" sz="60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30</a:t>
            </a:r>
            <a:r>
              <a:rPr lang="ja-JP" altLang="en-US" sz="6000" dirty="0" smtClean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分</a:t>
            </a:r>
            <a:endParaRPr lang="en-US" altLang="ja-JP" sz="6000" dirty="0" smtClean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defTabSz="750265"/>
            <a:r>
              <a:rPr lang="ja-JP" altLang="en-US" sz="4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６階</a:t>
            </a:r>
            <a:r>
              <a:rPr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学生ホール</a:t>
            </a:r>
            <a:endParaRPr lang="en-US" altLang="ja-JP" sz="4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defTabSz="750265"/>
            <a:endParaRPr lang="en-US" altLang="ja-JP" sz="6000" dirty="0">
              <a:solidFill>
                <a:srgbClr val="FF0000"/>
              </a:solidFill>
              <a:latin typeface="Segoe Script" panose="020B0504020000000003" pitchFamily="34" charset="0"/>
              <a:ea typeface="HGS創英角ﾎﾟｯﾌﾟ体" panose="040B0A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41880" y="7749504"/>
            <a:ext cx="1484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階で、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無料</a:t>
            </a:r>
            <a:endParaRPr kumimoji="1" lang="en-US" altLang="ja-JP" sz="1400" dirty="0" smtClean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4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カフェやってます</a:t>
            </a:r>
            <a:r>
              <a:rPr kumimoji="1" lang="ja-JP" altLang="en-US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。</a:t>
            </a:r>
            <a:r>
              <a:rPr kumimoji="1" lang="en-US" altLang="ja-JP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endParaRPr kumimoji="1" lang="ja-JP" altLang="en-US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5032" y="8444743"/>
            <a:ext cx="66577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ソーシャルワーカーズカフェとは・・・</a:t>
            </a:r>
            <a:endParaRPr kumimoji="1" lang="en-US" altLang="ja-JP" b="1" dirty="0" smtClean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養成コース卒業生が開く、社会福祉士のためのカフェ。</a:t>
            </a:r>
            <a:endParaRPr lang="en-US" altLang="ja-JP" b="1" dirty="0" smtClean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卒業生・在校生・教員など、関係者の縁も繋ぎたいカフェです</a:t>
            </a:r>
            <a:r>
              <a:rPr lang="ja-JP" altLang="en-US" b="1" dirty="0" smtClean="0">
                <a:solidFill>
                  <a:srgbClr val="0070C0"/>
                </a:solidFill>
              </a:rPr>
              <a:t>。</a:t>
            </a:r>
            <a:endParaRPr lang="en-US" altLang="ja-JP" b="1" dirty="0" smtClean="0">
              <a:solidFill>
                <a:srgbClr val="0070C0"/>
              </a:solidFill>
            </a:endParaRPr>
          </a:p>
          <a:p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6846" y="4581259"/>
            <a:ext cx="70064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latin typeface="Segoe Script" panose="020B0504020000000003" pitchFamily="34" charset="0"/>
                <a:ea typeface="HGS創英角ﾎﾟｯﾌﾟ体" panose="040B0A00000000000000" pitchFamily="50" charset="-128"/>
              </a:rPr>
              <a:t>Free </a:t>
            </a:r>
            <a:r>
              <a:rPr lang="en-US" altLang="ja-JP" sz="6000" dirty="0" smtClean="0">
                <a:solidFill>
                  <a:srgbClr val="FF0000"/>
                </a:solidFill>
                <a:latin typeface="Segoe Script" panose="020B0504020000000003" pitchFamily="34" charset="0"/>
                <a:ea typeface="HGS創英角ﾎﾟｯﾌﾟ体" panose="040B0A00000000000000" pitchFamily="50" charset="-128"/>
              </a:rPr>
              <a:t>café</a:t>
            </a:r>
            <a:r>
              <a:rPr lang="ja-JP" altLang="en-US" sz="6000" dirty="0" smtClean="0">
                <a:solidFill>
                  <a:srgbClr val="FF0000"/>
                </a:solidFill>
                <a:latin typeface="Segoe Script" panose="020B0504020000000003" pitchFamily="34" charset="0"/>
                <a:ea typeface="HGS創英角ﾎﾟｯﾌﾟ体" panose="040B0A00000000000000" pitchFamily="50" charset="-128"/>
              </a:rPr>
              <a:t>　</a:t>
            </a:r>
            <a:r>
              <a:rPr lang="en-US" altLang="ja-JP" sz="5400" dirty="0" smtClean="0">
                <a:solidFill>
                  <a:srgbClr val="FF0000"/>
                </a:solidFill>
                <a:latin typeface="Segoe Script" panose="020B0504020000000003" pitchFamily="34" charset="0"/>
                <a:ea typeface="HGS創英角ﾎﾟｯﾌﾟ体" panose="040B0A00000000000000" pitchFamily="50" charset="-128"/>
              </a:rPr>
              <a:t>OPEN</a:t>
            </a:r>
            <a:endParaRPr lang="ja-JP" altLang="en-US" sz="5400" dirty="0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115" y="7611268"/>
            <a:ext cx="1385139" cy="1303176"/>
          </a:xfrm>
          <a:prstGeom prst="rect">
            <a:avLst/>
          </a:prstGeom>
        </p:spPr>
      </p:pic>
      <p:sp>
        <p:nvSpPr>
          <p:cNvPr id="18" name="円形吹き出し 17"/>
          <p:cNvSpPr/>
          <p:nvPr/>
        </p:nvSpPr>
        <p:spPr>
          <a:xfrm>
            <a:off x="3685510" y="7421579"/>
            <a:ext cx="1437282" cy="1174686"/>
          </a:xfrm>
          <a:prstGeom prst="wedgeEllipseCallout">
            <a:avLst>
              <a:gd name="adj1" fmla="val 66943"/>
              <a:gd name="adj2" fmla="val 18679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063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 bwMode="auto">
          <a:xfrm rot="18132783">
            <a:off x="1151675" y="935251"/>
            <a:ext cx="4554402" cy="4248448"/>
          </a:xfrm>
          <a:prstGeom prst="rect">
            <a:avLst/>
          </a:prstGeom>
          <a:noFill/>
        </p:spPr>
        <p:txBody>
          <a:bodyPr spcFirstLastPara="1" numCol="1">
            <a:prstTxWarp prst="textCircle">
              <a:avLst>
                <a:gd name="adj" fmla="val 10937931"/>
              </a:avLst>
            </a:prstTxWarp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88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  <a:latin typeface="Cooper Black" panose="0208090404030B0204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Social Worker</a:t>
            </a:r>
            <a:r>
              <a:rPr lang="ja-JP" alt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oper Black" panose="0208090404030B0204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　　　　　　</a:t>
            </a:r>
            <a:endParaRPr lang="ja-JP" alt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oper Black" panose="0208090404030B020404" pitchFamily="18" charset="0"/>
              <a:ea typeface="HG創英角ｺﾞｼｯｸUB" panose="020B0909000000000000" pitchFamily="49" charset="-128"/>
              <a:cs typeface="Arial" panose="020B0604020202020204" pitchFamily="34" charset="0"/>
            </a:endParaRPr>
          </a:p>
        </p:txBody>
      </p:sp>
      <p:grpSp>
        <p:nvGrpSpPr>
          <p:cNvPr id="3" name="グループ化 2"/>
          <p:cNvGrpSpPr>
            <a:grpSpLocks/>
          </p:cNvGrpSpPr>
          <p:nvPr/>
        </p:nvGrpSpPr>
        <p:grpSpPr bwMode="auto">
          <a:xfrm>
            <a:off x="2392814" y="1324214"/>
            <a:ext cx="2441180" cy="2161310"/>
            <a:chOff x="3029924" y="2300499"/>
            <a:chExt cx="1462313" cy="1220763"/>
          </a:xfrm>
        </p:grpSpPr>
        <p:sp>
          <p:nvSpPr>
            <p:cNvPr id="5" name="ハート 4"/>
            <p:cNvSpPr/>
            <p:nvPr/>
          </p:nvSpPr>
          <p:spPr bwMode="auto">
            <a:xfrm>
              <a:off x="3431991" y="2300499"/>
              <a:ext cx="693979" cy="522805"/>
            </a:xfrm>
            <a:prstGeom prst="hear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6" name="ハート 5"/>
            <p:cNvSpPr/>
            <p:nvPr/>
          </p:nvSpPr>
          <p:spPr bwMode="auto">
            <a:xfrm rot="5400000">
              <a:off x="3885821" y="2670694"/>
              <a:ext cx="627631" cy="585201"/>
            </a:xfrm>
            <a:prstGeom prst="hear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" name="ハート 6"/>
            <p:cNvSpPr/>
            <p:nvPr/>
          </p:nvSpPr>
          <p:spPr bwMode="auto">
            <a:xfrm rot="16200000" flipH="1">
              <a:off x="2990120" y="2654783"/>
              <a:ext cx="627631" cy="548023"/>
            </a:xfrm>
            <a:prstGeom prst="hear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8" name="ハート 7"/>
            <p:cNvSpPr/>
            <p:nvPr/>
          </p:nvSpPr>
          <p:spPr bwMode="auto">
            <a:xfrm rot="10800000" flipH="1">
              <a:off x="3394813" y="2998457"/>
              <a:ext cx="695356" cy="522805"/>
            </a:xfrm>
            <a:prstGeom prst="hear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4" name="正方形/長方形 3"/>
          <p:cNvSpPr/>
          <p:nvPr/>
        </p:nvSpPr>
        <p:spPr bwMode="auto">
          <a:xfrm rot="714283">
            <a:off x="2542938" y="2226485"/>
            <a:ext cx="2149930" cy="2027143"/>
          </a:xfrm>
          <a:prstGeom prst="rect">
            <a:avLst/>
          </a:prstGeom>
          <a:noFill/>
          <a:ln>
            <a:noFill/>
          </a:ln>
        </p:spPr>
        <p:txBody>
          <a:bodyPr spcFirstLastPara="1" numCol="1">
            <a:prstTxWarp prst="textArchDown">
              <a:avLst/>
            </a:prstTxWarp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abriola" panose="04040605051002020D02" pitchFamily="82" charset="0"/>
                <a:cs typeface="Browallia New" panose="020B0604020202020204" pitchFamily="34" charset="-34"/>
              </a:rPr>
              <a:t>                     </a:t>
            </a:r>
            <a:r>
              <a:rPr lang="en-US" altLang="ja-JP" sz="9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abriola" panose="04040605051002020D02" pitchFamily="82" charset="0"/>
                <a:ea typeface="HGP教科書体" panose="02020600000000000000" pitchFamily="18" charset="-128"/>
                <a:cs typeface="Browallia New" panose="020B0604020202020204" pitchFamily="34" charset="-34"/>
              </a:rPr>
              <a:t>Café</a:t>
            </a:r>
            <a:r>
              <a:rPr lang="en-US" altLang="ja-JP" sz="4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abriola" panose="04040605051002020D02" pitchFamily="82" charset="0"/>
                <a:ea typeface="HGP教科書体" panose="02020600000000000000" pitchFamily="18" charset="-128"/>
                <a:cs typeface="Browallia New" panose="020B0604020202020204" pitchFamily="34" charset="-34"/>
              </a:rPr>
              <a:t>  </a:t>
            </a:r>
            <a:r>
              <a:rPr lang="en-US" altLang="ja-JP" sz="2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abriola" panose="04040605051002020D02" pitchFamily="82" charset="0"/>
                <a:cs typeface="Browallia New" panose="020B0604020202020204" pitchFamily="34" charset="-34"/>
              </a:rPr>
              <a:t>              </a:t>
            </a:r>
            <a:endParaRPr lang="ja-JP" altLang="en-US" sz="2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latin typeface="Gabriola" panose="04040605051002020D02" pitchFamily="82" charset="0"/>
              <a:cs typeface="Browallia New" panose="020B0604020202020204" pitchFamily="34" charset="-34"/>
            </a:endParaRPr>
          </a:p>
        </p:txBody>
      </p:sp>
      <p:sp>
        <p:nvSpPr>
          <p:cNvPr id="16" name="サブタイトル 2"/>
          <p:cNvSpPr txBox="1">
            <a:spLocks/>
          </p:cNvSpPr>
          <p:nvPr/>
        </p:nvSpPr>
        <p:spPr>
          <a:xfrm>
            <a:off x="286868" y="6969054"/>
            <a:ext cx="3176517" cy="823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00"/>
              </a:lnSpc>
            </a:pPr>
            <a:endParaRPr lang="ja-JP" altLang="en-US" b="1" dirty="0">
              <a:solidFill>
                <a:schemeClr val="accent1">
                  <a:lumMod val="50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0" y="9384145"/>
            <a:ext cx="6858000" cy="5218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主催：第６期有志の会</a:t>
            </a:r>
            <a:endParaRPr kumimoji="1" lang="ja-JP" altLang="en-US" sz="2400" dirty="0">
              <a:solidFill>
                <a:schemeClr val="tx2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201" y="7792694"/>
            <a:ext cx="2245097" cy="16706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283162" y="4732465"/>
            <a:ext cx="665013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ソーシャルワーカーズカフェ</a:t>
            </a:r>
            <a:r>
              <a:rPr lang="ja-JP" altLang="en-US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とは・・・</a:t>
            </a:r>
            <a:endParaRPr lang="en-US" altLang="ja-JP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養成コース卒業生が開く、社会福祉士のためのカフェ</a:t>
            </a:r>
            <a:r>
              <a:rPr lang="ja-JP" altLang="en-US" b="1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b="1" dirty="0" smtClean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b="1" dirty="0" smtClean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b="1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2016</a:t>
            </a:r>
            <a:r>
              <a:rPr lang="ja-JP" altLang="en-US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ja-JP" altLang="en-US" b="1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から始まったボランティアカフェです。</a:t>
            </a:r>
            <a:endParaRPr lang="en-US" altLang="ja-JP" b="1" dirty="0" smtClean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b="1" dirty="0" smtClean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b="1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在校生向けにはレポート・国試・卒業後のことなどの</a:t>
            </a:r>
            <a:endParaRPr lang="en-US" altLang="ja-JP" b="1" dirty="0" smtClean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b="1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情報提供を、卒業生や関係者向けにはミニ勉強会や</a:t>
            </a:r>
            <a:endParaRPr lang="en-US" altLang="ja-JP" b="1" dirty="0" smtClean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b="1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近郊</a:t>
            </a:r>
            <a:r>
              <a:rPr lang="ja-JP" altLang="en-US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報告</a:t>
            </a:r>
            <a:r>
              <a:rPr lang="ja-JP" altLang="en-US" b="1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などで</a:t>
            </a:r>
            <a:r>
              <a:rPr lang="ja-JP" altLang="en-US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b="1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情報共有しています。</a:t>
            </a:r>
            <a:endParaRPr lang="en-US" altLang="ja-JP" b="1" dirty="0" smtClean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b="1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参加者・お手伝いも大歓迎！</a:t>
            </a:r>
            <a:endParaRPr lang="en-US" altLang="ja-JP" b="1" dirty="0" smtClean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b="1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卒業生</a:t>
            </a:r>
            <a:r>
              <a:rPr lang="ja-JP" altLang="en-US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・在校生・教員など、関係者の縁も繋ぎたいカフェです</a:t>
            </a:r>
            <a:r>
              <a:rPr lang="ja-JP" altLang="en-US" b="1" dirty="0">
                <a:solidFill>
                  <a:srgbClr val="0070C0"/>
                </a:solidFill>
              </a:rPr>
              <a:t>。</a:t>
            </a:r>
            <a:endParaRPr lang="en-US" altLang="ja-JP" b="1" dirty="0">
              <a:solidFill>
                <a:srgbClr val="0070C0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284952" y="4508258"/>
            <a:ext cx="6594835" cy="3789883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54203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21760</TotalTime>
  <Words>256</Words>
  <Application>Microsoft Office PowerPoint</Application>
  <PresentationFormat>A4 210 x 297 mm</PresentationFormat>
  <Paragraphs>44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8" baseType="lpstr">
      <vt:lpstr>Cooper Black</vt:lpstr>
      <vt:lpstr>HGP教科書体</vt:lpstr>
      <vt:lpstr>HGP創英角ﾎﾟｯﾌﾟ体</vt:lpstr>
      <vt:lpstr>HGS創英角ﾎﾟｯﾌﾟ体</vt:lpstr>
      <vt:lpstr>HG丸ｺﾞｼｯｸM-PRO</vt:lpstr>
      <vt:lpstr>HG創英角ｺﾞｼｯｸUB</vt:lpstr>
      <vt:lpstr>Meiryo UI</vt:lpstr>
      <vt:lpstr>ＭＳ Ｐゴシック</vt:lpstr>
      <vt:lpstr>Arial</vt:lpstr>
      <vt:lpstr>Browallia New</vt:lpstr>
      <vt:lpstr>Calibri</vt:lpstr>
      <vt:lpstr>Gabriola</vt:lpstr>
      <vt:lpstr>Segoe Script</vt:lpstr>
      <vt:lpstr>Times New Roman</vt:lpstr>
      <vt:lpstr>ホワイト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社会福祉士カフェ 始めました</dc:title>
  <dc:creator>吉田賀津雄</dc:creator>
  <cp:lastModifiedBy>Owner</cp:lastModifiedBy>
  <cp:revision>104</cp:revision>
  <cp:lastPrinted>2018-05-11T23:09:18Z</cp:lastPrinted>
  <dcterms:created xsi:type="dcterms:W3CDTF">2016-03-21T08:29:40Z</dcterms:created>
  <dcterms:modified xsi:type="dcterms:W3CDTF">2019-06-18T09:55:58Z</dcterms:modified>
</cp:coreProperties>
</file>